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18" r:id="rId3"/>
    <p:sldId id="326" r:id="rId4"/>
    <p:sldId id="347" r:id="rId5"/>
    <p:sldId id="335" r:id="rId6"/>
    <p:sldId id="334" r:id="rId7"/>
    <p:sldId id="322" r:id="rId8"/>
    <p:sldId id="348" r:id="rId9"/>
    <p:sldId id="343" r:id="rId10"/>
    <p:sldId id="325" r:id="rId11"/>
    <p:sldId id="345" r:id="rId12"/>
    <p:sldId id="279" r:id="rId13"/>
    <p:sldId id="350" r:id="rId14"/>
    <p:sldId id="349" r:id="rId15"/>
    <p:sldId id="300" r:id="rId16"/>
    <p:sldId id="346" r:id="rId17"/>
    <p:sldId id="337" r:id="rId18"/>
    <p:sldId id="32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33"/>
    <a:srgbClr val="5C410A"/>
    <a:srgbClr val="006600"/>
    <a:srgbClr val="FFFF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8" autoAdjust="0"/>
    <p:restoredTop sz="94612" autoAdjust="0"/>
  </p:normalViewPr>
  <p:slideViewPr>
    <p:cSldViewPr>
      <p:cViewPr varScale="1">
        <p:scale>
          <a:sx n="90" d="100"/>
          <a:sy n="90" d="100"/>
        </p:scale>
        <p:origin x="-11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70"/>
      <c:perspective val="0"/>
    </c:view3D>
    <c:plotArea>
      <c:layout>
        <c:manualLayout>
          <c:layoutTarget val="inner"/>
          <c:xMode val="edge"/>
          <c:yMode val="edge"/>
          <c:x val="0.30383091149273461"/>
          <c:y val="0.35196130469213249"/>
          <c:w val="0.57798458785873341"/>
          <c:h val="0.364822023499130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14740">
              <a:solidFill>
                <a:srgbClr val="000000"/>
              </a:solidFill>
              <a:prstDash val="solid"/>
            </a:ln>
          </c:spPr>
          <c:explosion val="36"/>
          <c:dPt>
            <c:idx val="1"/>
            <c:spPr>
              <a:solidFill>
                <a:srgbClr val="FFFF0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FF0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FF000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FF0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rgbClr val="00FF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rgbClr val="80008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9.4342725462264257E-2"/>
                  <c:y val="-4.8602742834583629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5232576057893751"/>
                  <c:y val="-0.15492935417413051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1599641928270377"/>
                  <c:y val="-0.297853308786101"/>
                </c:manualLayout>
              </c:layout>
              <c:tx>
                <c:rich>
                  <a:bodyPr/>
                  <a:lstStyle/>
                  <a:p>
                    <a:pPr>
                      <a:defRPr sz="1393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Правоохранительная деятельность 
2298,1
0,2%</a:t>
                    </a:r>
                  </a:p>
                </c:rich>
              </c:tx>
              <c:spPr>
                <a:noFill/>
                <a:ln w="3685">
                  <a:solidFill>
                    <a:srgbClr val="000000"/>
                  </a:solidFill>
                  <a:prstDash val="solid"/>
                </a:ln>
              </c:spPr>
              <c:dLblPos val="bestFit"/>
            </c:dLbl>
            <c:dLbl>
              <c:idx val="3"/>
              <c:layout>
                <c:manualLayout>
                  <c:x val="5.4824969503910692E-2"/>
                  <c:y val="-0.33821620163960808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773666670979839"/>
                  <c:y val="-0.23742841577872056"/>
                </c:manualLayout>
              </c:layout>
              <c:numFmt formatCode="0.0%" sourceLinked="0"/>
              <c:spPr>
                <a:noFill/>
                <a:ln w="14740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393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8597579839761733"/>
                  <c:y val="-4.9711720267242597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0.16992540763826175"/>
                  <c:y val="1.444834623803546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25942014494611865"/>
                  <c:y val="9.477894668126656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0.2135910806731843"/>
                  <c:y val="0.17130616092529288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6.7832948480724256E-2"/>
                  <c:y val="0.18871252149760917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-3.9765724160078293E-2"/>
                  <c:y val="0.209784646996241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1"/>
              <c:layout>
                <c:manualLayout>
                  <c:x val="-5.9011256203616268E-2"/>
                  <c:y val="8.5143976667177004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2"/>
              <c:layout>
                <c:manualLayout>
                  <c:x val="-9.5507517271314624E-2"/>
                  <c:y val="-3.4517097447797636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numFmt formatCode="0.0%" sourceLinked="0"/>
            <c:spPr>
              <a:noFill/>
              <a:ln w="368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39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  <c:leaderLines>
              <c:spPr>
                <a:ln w="14740">
                  <a:solidFill>
                    <a:srgbClr val="0000FF"/>
                  </a:solidFill>
                  <a:prstDash val="solid"/>
                </a:ln>
              </c:spPr>
            </c:leaderLines>
          </c:dLbls>
          <c:cat>
            <c:strRef>
              <c:f>Sheet1!$B$1:$N$1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95515.7</c:v>
                </c:pt>
                <c:pt idx="1">
                  <c:v>2678.7</c:v>
                </c:pt>
                <c:pt idx="2" formatCode="0.0">
                  <c:v>4949.1000000000004</c:v>
                </c:pt>
                <c:pt idx="3" formatCode="0.0">
                  <c:v>35877.800000000003</c:v>
                </c:pt>
                <c:pt idx="4" formatCode="0.0">
                  <c:v>63656.800000000003</c:v>
                </c:pt>
                <c:pt idx="5">
                  <c:v>1655.5</c:v>
                </c:pt>
                <c:pt idx="6">
                  <c:v>747799.8</c:v>
                </c:pt>
                <c:pt idx="7">
                  <c:v>123297.3</c:v>
                </c:pt>
                <c:pt idx="8" formatCode="0.0">
                  <c:v>642.79999999999995</c:v>
                </c:pt>
                <c:pt idx="9" formatCode="0.0">
                  <c:v>62490.400000000001</c:v>
                </c:pt>
                <c:pt idx="10">
                  <c:v>60795.9</c:v>
                </c:pt>
                <c:pt idx="11" formatCode="0.0">
                  <c:v>1000</c:v>
                </c:pt>
                <c:pt idx="12">
                  <c:v>96739.8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4740">
              <a:solidFill>
                <a:srgbClr val="000000"/>
              </a:solidFill>
              <a:prstDash val="solid"/>
            </a:ln>
          </c:spPr>
          <c:explosion val="36"/>
          <c:dPt>
            <c:idx val="0"/>
            <c:spPr>
              <a:solidFill>
                <a:srgbClr val="9999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rgbClr val="00FFFF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rgbClr val="800080"/>
              </a:solidFill>
              <a:ln w="1474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481">
                <a:noFill/>
              </a:ln>
            </c:spPr>
            <c:txPr>
              <a:bodyPr/>
              <a:lstStyle/>
              <a:p>
                <a:pPr>
                  <a:defRPr sz="139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  <c:leaderLines>
              <c:spPr>
                <a:ln w="14740">
                  <a:solidFill>
                    <a:srgbClr val="0000FF"/>
                  </a:solidFill>
                  <a:prstDash val="solid"/>
                </a:ln>
              </c:spPr>
            </c:leaderLines>
          </c:dLbls>
          <c:cat>
            <c:strRef>
              <c:f>Sheet1!$B$1:$N$1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</c:numCache>
            </c:numRef>
          </c:val>
        </c:ser>
        <c:dLbls>
          <c:showVal val="1"/>
          <c:showCatName val="1"/>
          <c:showPercent val="1"/>
          <c:separator>
</c:separator>
        </c:dLbls>
      </c:pie3DChart>
      <c:spPr>
        <a:noFill/>
        <a:ln w="2948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277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2F8B-7ACE-4AB3-9CE9-38D1D708A0D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09E72-AC27-4821-BA68-75B223D26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84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9E72-AC27-4821-BA68-75B223D2623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744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9E72-AC27-4821-BA68-75B223D2623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9103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09E72-AC27-4821-BA68-75B223D2623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910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0">
    <p:wheel spokes="1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920880" cy="59046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</a:rPr>
              <a:t>ЗАКЛЮЧЕНИЕ</a:t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</a:rPr>
              <a:t>по результатам внешней проверки Отчета об исполнении бюджета Мамадышского муниципального района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за 2019 год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Председатель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МКУ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«Контрольно-счетная палата»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Низамиев </a:t>
            </a:r>
            <a:r>
              <a:rPr lang="ru-RU" sz="31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Фаниль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1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Миннехарисович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/>
            </a:r>
            <a:b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3724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6250"/>
    </mc:Choice>
    <mc:Fallback>
      <p:transition advClick="0" advTm="62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"/>
            <a:ext cx="8784976" cy="764703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 структуре расходной части бюджета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разрезе разделов функциональной классификации расходов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3610580"/>
              </p:ext>
            </p:extLst>
          </p:nvPr>
        </p:nvGraphicFramePr>
        <p:xfrm>
          <a:off x="-1" y="857230"/>
          <a:ext cx="9144002" cy="6000769"/>
        </p:xfrm>
        <a:graphic>
          <a:graphicData uri="http://schemas.openxmlformats.org/drawingml/2006/table">
            <a:tbl>
              <a:tblPr/>
              <a:tblGrid>
                <a:gridCol w="3730734"/>
                <a:gridCol w="1536198"/>
                <a:gridCol w="1389893"/>
                <a:gridCol w="1316741"/>
                <a:gridCol w="1170436"/>
              </a:tblGrid>
              <a:tr h="1014015">
                <a:tc>
                  <a:txBody>
                    <a:bodyPr/>
                    <a:lstStyle/>
                    <a:p>
                      <a:pPr indent="571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Изменение тыс. руб.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год к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году  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(в %)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87786,5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95515,7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108,8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 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2569,9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2678,7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104,2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7229,1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-2280,0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  68,5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44061,6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35877,8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-8183,8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  81,4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36163,5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63565,8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27402,3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175,8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2230,5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1655,5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-575,0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  74,2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745609,6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747799,8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2190,2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100,3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114726,4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123297,3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8570,9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107,5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101,5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72236,4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62490,4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-9746,0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  86,5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11911,6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60795,9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48884,3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510,4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100,0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89173,4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96739,8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7566,4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       108,5  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68" marR="6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1215331,8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1297008,6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81676,8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   106,72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6575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8225"/>
    </mc:Choice>
    <mc:Fallback>
      <p:transition advClick="0" advTm="822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Данные о расходах бюджета муниципального района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 по разделу «Межбюджетные трансферты» 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323975" y="157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2172426"/>
              </p:ext>
            </p:extLst>
          </p:nvPr>
        </p:nvGraphicFramePr>
        <p:xfrm>
          <a:off x="467544" y="1988840"/>
          <a:ext cx="8424936" cy="3520702"/>
        </p:xfrm>
        <a:graphic>
          <a:graphicData uri="http://schemas.openxmlformats.org/drawingml/2006/table">
            <a:tbl>
              <a:tblPr/>
              <a:tblGrid>
                <a:gridCol w="3456384"/>
                <a:gridCol w="1296144"/>
                <a:gridCol w="1224136"/>
                <a:gridCol w="1263494"/>
                <a:gridCol w="1184778"/>
              </a:tblGrid>
              <a:tr h="102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</a:p>
                  </a:txBody>
                  <a:tcPr marL="68154" marR="68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Изменение, 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год к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году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(в 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Дотации  на выравнивание бюджетной обеспеченности субъектов РФ и муниципальных образований</a:t>
                      </a: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79275,4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87171,8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7896,4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110,0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Иные дотации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9898,0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9568,0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-330,0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571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89173,4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96739,8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7566,4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108,5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7440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3955"/>
    </mc:Choice>
    <mc:Fallback>
      <p:transition advClick="0" advTm="395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0920" cy="775014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об исполнении бюджета по сравнению с утвержденными показателями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7188791"/>
              </p:ext>
            </p:extLst>
          </p:nvPr>
        </p:nvGraphicFramePr>
        <p:xfrm>
          <a:off x="107505" y="1086480"/>
          <a:ext cx="8928992" cy="5582880"/>
        </p:xfrm>
        <a:graphic>
          <a:graphicData uri="http://schemas.openxmlformats.org/drawingml/2006/table">
            <a:tbl>
              <a:tblPr/>
              <a:tblGrid>
                <a:gridCol w="3888430"/>
                <a:gridCol w="1544973"/>
                <a:gridCol w="1374489"/>
                <a:gridCol w="1128990"/>
                <a:gridCol w="992110"/>
              </a:tblGrid>
              <a:tr h="3268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4067" marR="640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Утвержденный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</a:p>
                  </a:txBody>
                  <a:tcPr marL="64067" marR="640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Отклонение </a:t>
                      </a:r>
                    </a:p>
                  </a:txBody>
                  <a:tcPr marL="64067" marR="640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тыс. руб.</a:t>
                      </a:r>
                    </a:p>
                  </a:txBody>
                  <a:tcPr marL="64067" marR="640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(в %)</a:t>
                      </a:r>
                    </a:p>
                  </a:txBody>
                  <a:tcPr marL="64067" marR="640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33"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96428,3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95515,7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-912,6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-0,9%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 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2678,7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2678,7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36296,5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35877,8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-418,7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-1,2%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64600,0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63565,8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-1034,2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-1,6%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1655,5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1655,5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776244,4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747799,8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-28444,6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-3,7%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124127,8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123297,3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-830,5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-0,7%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противоэпид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мероприятия)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68938,3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62490,4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-6447,9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-9,4%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62741,4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60795,9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-1945,5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-3,1%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96739,8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96739,8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67" marR="6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1337042,6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1297008,6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-40034,0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-3,0%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8198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6269"/>
    </mc:Choice>
    <mc:Fallback>
      <p:transition advClick="0" advTm="626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-142900"/>
            <a:ext cx="9036496" cy="7143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об исполнении бюджета по расходам в разрезе статей классификации операций сектора государственного управления (КОСГУ)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6872495"/>
              </p:ext>
            </p:extLst>
          </p:nvPr>
        </p:nvGraphicFramePr>
        <p:xfrm>
          <a:off x="0" y="637923"/>
          <a:ext cx="9144000" cy="6232450"/>
        </p:xfrm>
        <a:graphic>
          <a:graphicData uri="http://schemas.openxmlformats.org/drawingml/2006/table">
            <a:tbl>
              <a:tblPr/>
              <a:tblGrid>
                <a:gridCol w="6500826"/>
                <a:gridCol w="714380"/>
                <a:gridCol w="1097868"/>
                <a:gridCol w="830926"/>
              </a:tblGrid>
              <a:tr h="458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Код по КОСГУ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Исполнение,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вес, в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1297008,6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64521,0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4,97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Прочие выплаты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338,5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0,03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Начисления на оплату труда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18918,9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1,46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Услуги связи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1740,5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0,13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Транспортные услуги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456,5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0,04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3465,1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0,27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Арендной платы за пользование имуществом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285,1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0,02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Услуги по содержанию имущества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6235,5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0,48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Прочие услуги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44513,7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3,43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Страхования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335,1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0,03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перечисления  текущего характера государственным (муниципальным) учреждениям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887483,8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68,42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перечисления финансовым организациям государственного сектора на производство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0,08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перечисления иным нефинансовым организациям (за исключением нефинансовых организаций государственного сектора) на производство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4224,7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0,33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перечисления  некоммерческим организациям и физическим лицам - производителям товаров, работ и услуг на производство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8080,0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0,62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Перечисления другим бюджетам бюджетной системы РФ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165285,1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12,74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Пособия по социальной помощи населению в денежной форме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52920,2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4,08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Социальные пособия и компенсации персоналу в денежной форме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105,6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0,01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Уплата налогов, пошлин и сборов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291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9387,0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0,72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Уплата штрафов за нарушение законодательства о налогах и сборах, законодательства о страховых взносах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292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0,00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Уплата  иных выплат текущего характера физическим лицам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296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11136,7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0,86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Уплата  иных выплат текущего характера организациям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297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0,02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Приобретение основных средств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4834,9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0,37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Приобретения товаров и материальных запасов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11410,6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0,88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14033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269"/>
    </mc:Choice>
    <mc:Fallback>
      <p:transition advClick="0" advTm="626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83671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об исполнении бюджета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 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расходам в разрезе ведомственной классификации расходов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323975" y="157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7584222"/>
              </p:ext>
            </p:extLst>
          </p:nvPr>
        </p:nvGraphicFramePr>
        <p:xfrm>
          <a:off x="107504" y="1124742"/>
          <a:ext cx="8928993" cy="5279039"/>
        </p:xfrm>
        <a:graphic>
          <a:graphicData uri="http://schemas.openxmlformats.org/drawingml/2006/table">
            <a:tbl>
              <a:tblPr/>
              <a:tblGrid>
                <a:gridCol w="3960440"/>
                <a:gridCol w="720080"/>
                <a:gridCol w="1440160"/>
                <a:gridCol w="1656184"/>
                <a:gridCol w="1152129"/>
              </a:tblGrid>
              <a:tr h="1333275">
                <a:tc>
                  <a:txBody>
                    <a:bodyPr/>
                    <a:lstStyle/>
                    <a:p>
                      <a:pPr marL="17970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ведом-ства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Отчет об исполнении бюджета района за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Годовая бюджетная отчетность главных распорядителей,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МУ «Отдел культуры»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141437,8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141437,8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Палата имущественных и земельных отношений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5171,7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5171,7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Отдел по делам молодежи и спорту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103242,3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103242,3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Финансово-бюджетная палата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605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175131,3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175131,3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Исполнительный комитет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139943,0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139943,0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714286,3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714286,3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Совет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Мамадышского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936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15091,6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15091,6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Контрольно-счетная палата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966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1143,6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1143,6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МКУ «УГЗ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Мамадышского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муниципального имущества»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968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1560,9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1560,9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84">
                <a:tc gridSpan="2"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1297008,6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1297008,6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17928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3955"/>
    </mc:Choice>
    <mc:Fallback>
      <p:transition advClick="0" advTm="395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974" y="476672"/>
            <a:ext cx="8820026" cy="50405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Сведения о дебиторской задолженности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5638519"/>
              </p:ext>
            </p:extLst>
          </p:nvPr>
        </p:nvGraphicFramePr>
        <p:xfrm>
          <a:off x="0" y="1412776"/>
          <a:ext cx="9144000" cy="4230802"/>
        </p:xfrm>
        <a:graphic>
          <a:graphicData uri="http://schemas.openxmlformats.org/drawingml/2006/table">
            <a:tbl>
              <a:tblPr/>
              <a:tblGrid>
                <a:gridCol w="3592285"/>
                <a:gridCol w="1714500"/>
                <a:gridCol w="1759909"/>
                <a:gridCol w="1097591"/>
                <a:gridCol w="979715"/>
              </a:tblGrid>
              <a:tr h="3883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Дебиторская задолженность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01.01.2019г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Дебиторская задолженность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01.01.2020г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Отклонение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(в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2"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Расчеты по доходам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119720,9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149983,3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30262,4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25,3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Расчеты по выданным авансам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920,2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240,9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-679,3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-73,8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Расчеты с дебиторами по бюджетным ссудам и кредитам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744,3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-744,3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-100,0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Расчеты с подотчетными лицами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Расчеты по платежам в бюджеты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121385,4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150224,2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28838,8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5536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4747"/>
    </mc:Choice>
    <mc:Fallback>
      <p:transition advClick="0" advTm="474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4462" y="188640"/>
            <a:ext cx="8820026" cy="50405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Сведения о кредиторской задолженности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87513" y="574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1463668"/>
              </p:ext>
            </p:extLst>
          </p:nvPr>
        </p:nvGraphicFramePr>
        <p:xfrm>
          <a:off x="107505" y="1029711"/>
          <a:ext cx="8856984" cy="4186882"/>
        </p:xfrm>
        <a:graphic>
          <a:graphicData uri="http://schemas.openxmlformats.org/drawingml/2006/table">
            <a:tbl>
              <a:tblPr/>
              <a:tblGrid>
                <a:gridCol w="3785036"/>
                <a:gridCol w="1438313"/>
                <a:gridCol w="1438313"/>
                <a:gridCol w="1211212"/>
                <a:gridCol w="984110"/>
              </a:tblGrid>
              <a:tr h="2536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1268" marR="61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Кредиторская задолженность на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01.01.2019г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1268" marR="61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Кредиторская задолженность на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01.01.2020г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1268" marR="61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 </a:t>
                      </a:r>
                    </a:p>
                  </a:txBody>
                  <a:tcPr marL="61268" marR="61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тыс. руб.</a:t>
                      </a:r>
                    </a:p>
                  </a:txBody>
                  <a:tcPr marL="61268" marR="61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(в %)</a:t>
                      </a:r>
                    </a:p>
                  </a:txBody>
                  <a:tcPr marL="61268" marR="61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3"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268" marR="61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268" marR="61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1268" marR="61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1268" marR="61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1268" marR="61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81">
                <a:tc>
                  <a:txBody>
                    <a:bodyPr/>
                    <a:lstStyle/>
                    <a:p>
                      <a:pPr marR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Расчеты с кредиторами по долговым обязательствам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Кредиторская задолженность по выплатам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801,4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1655,2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853,8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Расчеты по платежам в бюджеты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Прочие расчеты с кредиторами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Расчеты с подотчетными лицами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81">
                <a:tc>
                  <a:txBody>
                    <a:bodyPr/>
                    <a:lstStyle/>
                    <a:p>
                      <a:pPr marR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Кредиторская задолженность по доходам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36674,4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38553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1878,6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37475,8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40225,1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2749,3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19068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4974"/>
    </mc:Choice>
    <mc:Fallback>
      <p:transition advClick="0" advTm="497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Выводы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6409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27063"/>
            <a:endParaRPr lang="ru-RU" sz="21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19842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763" lvl="0" indent="350838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представленном заключении отражены результаты внешней проверки Отчета об исполнении бюджета </a:t>
            </a:r>
            <a:r>
              <a:rPr lang="ru-RU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Мамадышского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муниципального района за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2019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год, годовых отчетов главных администраторов средств бюджета </a:t>
            </a:r>
            <a:r>
              <a:rPr lang="ru-RU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Мамадышского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муниципального района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4763" lvl="0" indent="350838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763" lvl="0" indent="350838" algn="just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Отчета об исполнении бюджета </a:t>
            </a:r>
            <a:r>
              <a:rPr lang="ru-RU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Мамадышского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муниципального района за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2019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год и полнота материалов, отражающих исполнение бюджета </a:t>
            </a:r>
            <a:r>
              <a:rPr lang="ru-RU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Мамадышского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муниципального района, соответствуют требованиям законодательства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4763" lvl="0" indent="350838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763" lvl="0" indent="350838" algn="just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Доходы бюджета составили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1286505,5 тыс. рублей, расходы бюджета составили 1297008,6  тыс. рублей. Дефицит бюджета составил 10503,1 тыс. рублей, или 3,24 % утвержденного общего объема доходов бюджета района без учета утвержденного объема безвозмездных поступлений (источник финансирования – снижения остатков  средств на счетах по учету средств бюджета района – 10503,1 тыс. рублей), что соответствует ч. 3 ст. 92.1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БК РФ;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763" lvl="0" indent="350838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763" lvl="0" indent="350838" algn="just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Оплата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штрафных санкций за нарушения порядка и сроков уплаты налогов, сборов и других обязательных платежей в бюджеты бюджетной системы Российской Федерации в ходе формирования и исполнения бюджетов  привело к неэффективному использованию бюджетных средств на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60,6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рублей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9927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3589"/>
    </mc:Choice>
    <mc:Fallback>
      <p:transition advClick="0" advTm="35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7632847" cy="1368152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277819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18182"/>
    </mc:Choice>
    <mc:Fallback>
      <p:transition advClick="0" advTm="1818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85728"/>
            <a:ext cx="6470104" cy="550984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Заключения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80920" cy="53285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Общие положения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2. Организация бюджетного процесса в Мамадышском муниципальном районе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2019 году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3. Результаты  внешней проверки Отчета об исполнении бюджета за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2019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4. Анализ годовой бюджетной отчетности, формируемой одновременно с Отчетом об исполнении бюджета за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2019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Анализ муниципального долга, расходов на обслуживание и погашение муниципальных долговых обязательств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6. Выводы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5141"/>
    </mc:Choice>
    <mc:Fallback>
      <p:transition advClick="0" advTm="51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80919" cy="5760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Информация об изменениях, внесенных в доходную и расходную части бюджета района на 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</a:rPr>
              <a:t>2019 </a:t>
            </a: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год</a:t>
            </a:r>
            <a:endParaRPr lang="ru-RU" sz="2000" b="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5150491"/>
              </p:ext>
            </p:extLst>
          </p:nvPr>
        </p:nvGraphicFramePr>
        <p:xfrm>
          <a:off x="179512" y="764704"/>
          <a:ext cx="8712968" cy="5982462"/>
        </p:xfrm>
        <a:graphic>
          <a:graphicData uri="http://schemas.openxmlformats.org/drawingml/2006/table">
            <a:tbl>
              <a:tblPr/>
              <a:tblGrid>
                <a:gridCol w="3760822"/>
                <a:gridCol w="1662564"/>
                <a:gridCol w="1744599"/>
                <a:gridCol w="1544983"/>
              </a:tblGrid>
              <a:tr h="558783">
                <a:tc>
                  <a:txBody>
                    <a:bodyPr/>
                    <a:lstStyle/>
                    <a:p>
                      <a:pPr indent="571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5553" marR="45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Первоначальная редакция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  в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Окончательная редакция бюджета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5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  <a:endParaRPr lang="ru-RU" sz="15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5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7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Собственные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оходы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309919,1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324047,2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14128,1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761723,2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944892,0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183168,8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1071642,3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1268939,2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197296,9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3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57183,8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96428,3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39244,5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 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2678,8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2678,7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4180,3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30993,0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36296,5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5303,5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64600,0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60078,0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1655,5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1655,5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731966,6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776244,4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44277,8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117226,3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124127,8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6901,5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противоэпид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мероприятия)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20902,2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68938,3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48036,0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12519,2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62741,4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50222,2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87171,8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96739,8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9568,0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1071642,3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1337042,6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265400,3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Дефицит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553" marR="45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-68103,4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-68103,4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3761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6551"/>
    </mc:Choice>
    <mc:Fallback>
      <p:transition advClick="0" advTm="655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pPr algn="ctr">
              <a:buNone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effectLst/>
              </a:rPr>
              <a:t>Информация об исполнении бюджета 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района </a:t>
            </a: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effectLst/>
              </a:rPr>
              <a:t>по доходам в 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2019 </a:t>
            </a: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effectLst/>
              </a:rPr>
              <a:t>году</a:t>
            </a:r>
            <a:endParaRPr lang="ru-RU" sz="2000" b="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47938" y="601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1442298"/>
              </p:ext>
            </p:extLst>
          </p:nvPr>
        </p:nvGraphicFramePr>
        <p:xfrm>
          <a:off x="0" y="404659"/>
          <a:ext cx="9144000" cy="6480535"/>
        </p:xfrm>
        <a:graphic>
          <a:graphicData uri="http://schemas.openxmlformats.org/drawingml/2006/table">
            <a:tbl>
              <a:tblPr/>
              <a:tblGrid>
                <a:gridCol w="5429256"/>
                <a:gridCol w="1143008"/>
                <a:gridCol w="928694"/>
                <a:gridCol w="857256"/>
                <a:gridCol w="785786"/>
              </a:tblGrid>
              <a:tr h="1831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е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бюджете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Исполнено,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2454" marR="324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всего, 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324047,2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341837,2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17790,0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  105,5   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– 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307443,0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318823,4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11380,4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  103,7   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259879,5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266135,2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6255,7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102,4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26400,0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29155,2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2755,2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110,4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10570,3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11747,8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1177,5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111,1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6521,9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7083,3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561,4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108,6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479,5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387,2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-92,3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 80,8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40,8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219,4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835,9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167,2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и сборы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3051,0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3389,1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111,1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– неналоговые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16604,2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23013,8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6409,6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  138,6   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 находящиеся в муниципальной  собственности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6834,0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5729,3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-1104,7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312,0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515,9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203,9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165,4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2535,7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4362,2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1826,5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172,0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4022,5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8887,5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4865,0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2900,0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3458,9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558,9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944892,0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944668,3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-223,7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   100,0   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59650,5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59650,5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100,0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509749,9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509548,6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-201,3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100,0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333856,9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333856,9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100,0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63502,4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63447,9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-54,5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     99,9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бюджетов муниципальных районов от возврата  организациями остатков субсидий прошлых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возврат остатков субсидий, субвенций и иных межбюджетных трансфертов, имеющих целевое назначение прошлых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-21867,7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-21867,7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    100,0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ВСЕГО ДОХОДОВ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1268939,2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1286505,5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17566,3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  101,38   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62886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3251"/>
    </mc:Choice>
    <mc:Fallback>
      <p:transition advClick="0" advTm="325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19" cy="792087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Структура доходов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бюджета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Мамадышского муниципального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района в 2018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2019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годах 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9150717"/>
              </p:ext>
            </p:extLst>
          </p:nvPr>
        </p:nvGraphicFramePr>
        <p:xfrm>
          <a:off x="611560" y="1844824"/>
          <a:ext cx="8208910" cy="2952329"/>
        </p:xfrm>
        <a:graphic>
          <a:graphicData uri="http://schemas.openxmlformats.org/drawingml/2006/table">
            <a:tbl>
              <a:tblPr/>
              <a:tblGrid>
                <a:gridCol w="2189043"/>
                <a:gridCol w="1339349"/>
                <a:gridCol w="849693"/>
                <a:gridCol w="1382555"/>
                <a:gridCol w="1080118"/>
                <a:gridCol w="1368152"/>
              </a:tblGrid>
              <a:tr h="3260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2019/2018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(гр.4 и 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302643,1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318823,4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16180,3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22825,3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23013,8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919260,9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944668,3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25407,4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1244729,3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1286505,5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41776,2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7850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3963"/>
    </mc:Choice>
    <mc:Fallback>
      <p:transition advClick="0" advTm="396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3"/>
            <a:ext cx="8136903" cy="720079"/>
          </a:xfrm>
        </p:spPr>
        <p:txBody>
          <a:bodyPr/>
          <a:lstStyle/>
          <a:p>
            <a:pPr algn="ctr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Сравнительный анализ доходов бюджета Мамадышского муниципального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района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2018-2019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года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29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533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2" name="Объект 49"/>
          <p:cNvGraphicFramePr>
            <a:graphicFrameLocks/>
          </p:cNvGraphicFramePr>
          <p:nvPr/>
        </p:nvGraphicFramePr>
        <p:xfrm>
          <a:off x="0" y="1000108"/>
          <a:ext cx="9144000" cy="5857892"/>
        </p:xfrm>
        <a:graphic>
          <a:graphicData uri="http://schemas.openxmlformats.org/presentationml/2006/ole">
            <p:oleObj spid="_x0000_s1032" name="Диаграмма" r:id="rId3" imgW="6194073" imgH="3212870" progId="Excel.Sheet.8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7850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2366"/>
    </mc:Choice>
    <mc:Fallback>
      <p:transition advClick="0" advTm="236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64895" cy="864096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Структура доходов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</a:rPr>
              <a:t>бюджета за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2019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</a:rPr>
              <a:t>год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47938" y="601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8304472"/>
              </p:ext>
            </p:extLst>
          </p:nvPr>
        </p:nvGraphicFramePr>
        <p:xfrm>
          <a:off x="107507" y="500037"/>
          <a:ext cx="8928990" cy="6357967"/>
        </p:xfrm>
        <a:graphic>
          <a:graphicData uri="http://schemas.openxmlformats.org/drawingml/2006/table">
            <a:tbl>
              <a:tblPr/>
              <a:tblGrid>
                <a:gridCol w="6827685"/>
                <a:gridCol w="1117602"/>
                <a:gridCol w="983703"/>
              </a:tblGrid>
              <a:tr h="461773"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3162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0140" marR="40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6022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в тыс. руб.</a:t>
                      </a:r>
                    </a:p>
                  </a:txBody>
                  <a:tcPr marL="40140" marR="40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6022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вес   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</a:p>
                  </a:txBody>
                  <a:tcPr marL="40140" marR="40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всего, 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341837,2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     26,57 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– 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318823,4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     24,78 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266135,2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20,69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29155,2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2,27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11747,8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0,91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7083,3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0,55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387,2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0,03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0,01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835,9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0,06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и сборы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3389,1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0,26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– неналоговые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23013,8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  1,79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 находящиеся в муниципальной  собственности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5729,3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0,45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515,9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0,04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4362,2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0,34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8887,5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0,69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3458,9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0,27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0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944668,3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73,43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59650,5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4,64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509548,6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39,61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333856,9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25,95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63447,9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4,93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бюджетов муниципальных районов от возврата  организациями остатков субсидий прошлых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0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возврат остатков субсидий, субвенций и иных межбюджетных трансфертов, имеющих целевое назначение прошлых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-21867,7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 1,7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ВСЕГО ДОХОДОВ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1286505,5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100,0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8098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3251"/>
    </mc:Choice>
    <mc:Fallback>
      <p:transition advClick="0" advTm="325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80919" cy="792087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структуры недоимки по налогам и сборам в бюджет Мамадышского муниципального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за 2019 год</a:t>
            </a:r>
            <a:endParaRPr lang="ru-RU" sz="2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3519194"/>
              </p:ext>
            </p:extLst>
          </p:nvPr>
        </p:nvGraphicFramePr>
        <p:xfrm>
          <a:off x="107503" y="1052736"/>
          <a:ext cx="8928994" cy="5475894"/>
        </p:xfrm>
        <a:graphic>
          <a:graphicData uri="http://schemas.openxmlformats.org/drawingml/2006/table">
            <a:tbl>
              <a:tblPr/>
              <a:tblGrid>
                <a:gridCol w="4051813"/>
                <a:gridCol w="1345160"/>
                <a:gridCol w="1349242"/>
                <a:gridCol w="1132309"/>
                <a:gridCol w="1050470"/>
              </a:tblGrid>
              <a:tr h="62821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налога</a:t>
                      </a: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Недоимка в 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Мамадышского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01.01.2019г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01.01.2020г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 тыс. руб.</a:t>
                      </a: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(+ увеличение,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уменьшение)</a:t>
                      </a: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3278,0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228,0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-11,1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285,0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-14,0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и сборы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3386,0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3567,0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181,0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5,35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9135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3963"/>
    </mc:Choice>
    <mc:Fallback>
      <p:transition advClick="0" advTm="396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0"/>
            <a:ext cx="7128792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Структура расходов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бюджета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428596" y="424145"/>
          <a:ext cx="8501090" cy="643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0855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 advTm="3132"/>
    </mc:Choice>
    <mc:Fallback>
      <p:transition advClick="0" advTm="31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6.1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1982</TotalTime>
  <Words>2133</Words>
  <Application>Microsoft Office PowerPoint</Application>
  <PresentationFormat>Экран (4:3)</PresentationFormat>
  <Paragraphs>877</Paragraphs>
  <Slides>18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Воздушный поток</vt:lpstr>
      <vt:lpstr>Диаграмма</vt:lpstr>
      <vt:lpstr> ЗАКЛЮЧЕНИЕ по результатам внешней проверки Отчета об исполнении бюджета Мамадышского муниципального района за 2019 год.  Председатель МКУ  «Контрольно-счетная палата» Низамиев Фаниль Миннехарисович  </vt:lpstr>
      <vt:lpstr>Структура Заключения</vt:lpstr>
      <vt:lpstr>Информация об изменениях, внесенных в доходную и расходную части бюджета района на 2019 год</vt:lpstr>
      <vt:lpstr>Информация об исполнении бюджета района по доходам в 2019 году</vt:lpstr>
      <vt:lpstr>Структура доходов бюджета Мамадышского муниципального района в 2018 - 2019 годах </vt:lpstr>
      <vt:lpstr>Сравнительный анализ доходов бюджета Мамадышского муниципального района на 2018-2019 года</vt:lpstr>
      <vt:lpstr>Структура доходов бюджета за 2019 год</vt:lpstr>
      <vt:lpstr>Изменение структуры недоимки по налогам и сборам в бюджет Мамадышского муниципального района за 2019 год</vt:lpstr>
      <vt:lpstr>Слайд 9</vt:lpstr>
      <vt:lpstr>Информация о структуре расходной части бюджета в разрезе разделов функциональной классификации расходов </vt:lpstr>
      <vt:lpstr>Данные о расходах бюджета муниципального района на 2019 год по разделу «Межбюджетные трансферты» </vt:lpstr>
      <vt:lpstr>Информация об исполнении бюджета по сравнению с утвержденными показателями </vt:lpstr>
      <vt:lpstr>Информация об исполнении бюджета по расходам в разрезе статей классификации операций сектора государственного управления (КОСГУ) </vt:lpstr>
      <vt:lpstr>Информация об исполнении бюджета района по расходам в разрезе ведомственной классификации расходов</vt:lpstr>
      <vt:lpstr>Сведения о дебиторской задолженности</vt:lpstr>
      <vt:lpstr>Сведения о кредиторской задолженности</vt:lpstr>
      <vt:lpstr>Слайд 17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Главы Тавельского сельского поселения о проделанной работе  в 2011 году.</dc:title>
  <dc:creator>User</dc:creator>
  <cp:lastModifiedBy>Nizamiev</cp:lastModifiedBy>
  <cp:revision>203</cp:revision>
  <dcterms:created xsi:type="dcterms:W3CDTF">2012-01-27T06:31:29Z</dcterms:created>
  <dcterms:modified xsi:type="dcterms:W3CDTF">2020-04-14T05:59:38Z</dcterms:modified>
</cp:coreProperties>
</file>