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8" r:id="rId2"/>
  </p:sldIdLst>
  <p:sldSz cx="7561263" cy="10693400"/>
  <p:notesSz cx="6718300" cy="98679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336699"/>
    <a:srgbClr val="070C11"/>
    <a:srgbClr val="F8F8F8"/>
    <a:srgbClr val="504F53"/>
    <a:srgbClr val="DDDDDD"/>
    <a:srgbClr val="EEEEEE"/>
    <a:srgbClr val="EAEAEA"/>
    <a:srgbClr val="8D8C90"/>
    <a:srgbClr val="F8A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096" autoAdjust="0"/>
  </p:normalViewPr>
  <p:slideViewPr>
    <p:cSldViewPr showGuides="1">
      <p:cViewPr varScale="1">
        <p:scale>
          <a:sx n="55" d="100"/>
          <a:sy n="55" d="100"/>
        </p:scale>
        <p:origin x="-2772" y="-78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B9F7C-DFFD-412C-AF38-D605E5DCDD12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14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5238" y="9372600"/>
            <a:ext cx="29114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70EE1-D24D-4357-99D8-F8BD75F18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382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1263" cy="493395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349" tIns="45674" rIns="91349" bIns="4567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13.06.2017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51050" y="741363"/>
            <a:ext cx="261620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9" tIns="45674" rIns="91349" bIns="4567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53"/>
            <a:ext cx="5374640" cy="4440555"/>
          </a:xfrm>
          <a:prstGeom prst="rect">
            <a:avLst/>
          </a:prstGeom>
        </p:spPr>
        <p:txBody>
          <a:bodyPr vert="horz" lIns="91349" tIns="45674" rIns="91349" bIns="4567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2792"/>
            <a:ext cx="2911263" cy="493395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349" tIns="45674" rIns="91349" bIns="4567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320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51050" y="741363"/>
            <a:ext cx="2616200" cy="36988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51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8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8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8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984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6" y="2505531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8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738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6" y="2505531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8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6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6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984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6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40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6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3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3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984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9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5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k2.service.nalog.ru/l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1"/>
          <p:cNvSpPr>
            <a:spLocks noGrp="1"/>
          </p:cNvSpPr>
          <p:nvPr>
            <p:ph idx="1"/>
          </p:nvPr>
        </p:nvSpPr>
        <p:spPr>
          <a:xfrm>
            <a:off x="189761" y="3768991"/>
            <a:ext cx="6759222" cy="5957415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7200" dirty="0" smtClean="0"/>
          </a:p>
          <a:p>
            <a:pPr algn="just"/>
            <a:r>
              <a:rPr lang="ru-RU" sz="7200" dirty="0" smtClean="0"/>
              <a:t>	Наступает </a:t>
            </a:r>
            <a:r>
              <a:rPr lang="ru-RU" sz="7200" dirty="0"/>
              <a:t>пора долгожданного отдыха. Только от вас зависит, как вы будете созерцать красоты мира: как </a:t>
            </a:r>
            <a:r>
              <a:rPr lang="ru-RU" sz="7200" dirty="0" smtClean="0"/>
              <a:t>ответственный </a:t>
            </a:r>
            <a:r>
              <a:rPr lang="ru-RU" sz="7200" dirty="0"/>
              <a:t>налогоплательщик -   в  выбранной вами для отдыха  стране, или сэкономив на налогах -  по телевизору, либо Интернету.</a:t>
            </a:r>
          </a:p>
          <a:p>
            <a:pPr algn="just"/>
            <a:r>
              <a:rPr lang="ru-RU" sz="7200" dirty="0" smtClean="0"/>
              <a:t>	Управление </a:t>
            </a:r>
            <a:r>
              <a:rPr lang="ru-RU" sz="7200" dirty="0"/>
              <a:t>Федеральной налоговой службы по Республике Татарстан напоминает, что для граждан, имеющих задолженность перед бюджетом, действует запрет на выезд из страны.</a:t>
            </a:r>
          </a:p>
          <a:p>
            <a:pPr algn="just"/>
            <a:r>
              <a:rPr lang="ru-RU" sz="7200" dirty="0" smtClean="0"/>
              <a:t>	Налоговые </a:t>
            </a:r>
            <a:r>
              <a:rPr lang="ru-RU" sz="7200" dirty="0"/>
              <a:t>органы  </a:t>
            </a:r>
            <a:r>
              <a:rPr lang="ru-RU" sz="7200" dirty="0" smtClean="0"/>
              <a:t>рекоменду</a:t>
            </a:r>
            <a:r>
              <a:rPr lang="ru-RU" sz="7200" dirty="0"/>
              <a:t>ю</a:t>
            </a:r>
            <a:r>
              <a:rPr lang="ru-RU" sz="7200" dirty="0" smtClean="0"/>
              <a:t>т </a:t>
            </a:r>
            <a:r>
              <a:rPr lang="ru-RU" sz="7200" dirty="0"/>
              <a:t>татарстанцам перед отпуском заранее уточнить  и заплатить задолженность по </a:t>
            </a:r>
            <a:r>
              <a:rPr lang="ru-RU" sz="7200" dirty="0" smtClean="0"/>
              <a:t>налогам</a:t>
            </a:r>
            <a:r>
              <a:rPr lang="ru-RU" sz="7200" dirty="0"/>
              <a:t>. Это легко сделать, не выходя из дома, воспользовавшись интерактивным сервисом ФНС России «</a:t>
            </a:r>
            <a:r>
              <a:rPr lang="ru-RU" sz="7200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Личный кабинет налогоплательщика для физических лиц</a:t>
            </a:r>
            <a:r>
              <a:rPr lang="ru-RU" sz="7200" dirty="0">
                <a:solidFill>
                  <a:srgbClr val="0070C0"/>
                </a:solidFill>
              </a:rPr>
              <a:t>». </a:t>
            </a:r>
            <a:r>
              <a:rPr lang="ru-RU" sz="7200" dirty="0"/>
              <a:t>Сервис также поможет  уплатить задолженность в онлайн-режиме через 30 банков-партнеров </a:t>
            </a:r>
            <a:r>
              <a:rPr lang="ru-RU" sz="7200" dirty="0" smtClean="0"/>
              <a:t>или   </a:t>
            </a:r>
            <a:r>
              <a:rPr lang="ru-RU" sz="7200" dirty="0"/>
              <a:t>распечатать квитанции для уплаты через любой банк.</a:t>
            </a:r>
          </a:p>
          <a:p>
            <a:pPr algn="just"/>
            <a:r>
              <a:rPr lang="ru-RU" sz="7200" dirty="0" smtClean="0"/>
              <a:t>	Уважаемые </a:t>
            </a:r>
            <a:r>
              <a:rPr lang="ru-RU" sz="7200" dirty="0"/>
              <a:t>граждане! Не откладывайте </a:t>
            </a:r>
            <a:r>
              <a:rPr lang="ru-RU" sz="7200" dirty="0" smtClean="0"/>
              <a:t>уплату </a:t>
            </a:r>
            <a:r>
              <a:rPr lang="ru-RU" sz="7200" dirty="0"/>
              <a:t>налогов, ведь за каждый  день несвоевременной  уплаты начисляются </a:t>
            </a:r>
            <a:r>
              <a:rPr lang="ru-RU" sz="7200" dirty="0" smtClean="0"/>
              <a:t>пени.</a:t>
            </a:r>
          </a:p>
          <a:p>
            <a:endParaRPr lang="ru-RU" sz="3800" dirty="0" smtClean="0"/>
          </a:p>
          <a:p>
            <a:pPr algn="ctr"/>
            <a:r>
              <a:rPr lang="ru-RU" sz="11200" dirty="0" smtClean="0">
                <a:solidFill>
                  <a:srgbClr val="00B050"/>
                </a:solidFill>
              </a:rPr>
              <a:t>Не </a:t>
            </a:r>
            <a:r>
              <a:rPr lang="ru-RU" sz="11200" dirty="0">
                <a:solidFill>
                  <a:srgbClr val="00B050"/>
                </a:solidFill>
              </a:rPr>
              <a:t>дайте долгам омрачить ваш заслуженный отдых!</a:t>
            </a:r>
          </a:p>
          <a:p>
            <a:pPr marL="1044004" lvl="2" indent="-504063">
              <a:buFont typeface="Arial"/>
              <a:buChar char="•"/>
            </a:pPr>
            <a:endParaRPr lang="ru-RU" b="0" dirty="0" smtClean="0"/>
          </a:p>
          <a:p>
            <a:pPr marL="816295" indent="-504063">
              <a:buFont typeface="Arial"/>
              <a:buChar char="•"/>
            </a:pPr>
            <a:endParaRPr lang="ru-RU" b="0" dirty="0" smtClean="0"/>
          </a:p>
          <a:p>
            <a:pPr marL="816295" indent="-504063">
              <a:buFont typeface="Arial"/>
              <a:buChar char="•"/>
            </a:pPr>
            <a:endParaRPr lang="ru-RU" b="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1764407" y="2372608"/>
            <a:ext cx="5616625" cy="968277"/>
          </a:xfrm>
        </p:spPr>
        <p:txBody>
          <a:bodyPr>
            <a:noAutofit/>
          </a:bodyPr>
          <a:lstStyle/>
          <a:p>
            <a:pPr algn="r"/>
            <a:r>
              <a:rPr lang="ru-RU" sz="2800" i="1" dirty="0">
                <a:solidFill>
                  <a:srgbClr val="00B050"/>
                </a:solidFill>
              </a:rPr>
              <a:t>В отпуск – без долгов!</a:t>
            </a:r>
            <a:endParaRPr lang="ru-RU" sz="2800" dirty="0">
              <a:solidFill>
                <a:srgbClr val="00B050"/>
              </a:solidFill>
            </a:endParaRPr>
          </a:p>
        </p:txBody>
      </p:sp>
      <p:pic>
        <p:nvPicPr>
          <p:cNvPr id="5" name="Изображение 10" descr="FNS_vizitka_for_rukovodstv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280" y="774386"/>
            <a:ext cx="859817" cy="89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азвание 2"/>
          <p:cNvSpPr txBox="1">
            <a:spLocks/>
          </p:cNvSpPr>
          <p:nvPr/>
        </p:nvSpPr>
        <p:spPr>
          <a:xfrm>
            <a:off x="1764407" y="737503"/>
            <a:ext cx="5315641" cy="968277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54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70C0"/>
                </a:solidFill>
              </a:rPr>
              <a:t>Управление Федеральной налоговой службы по Республике Татарстан </a:t>
            </a:r>
            <a:endParaRPr lang="ru-RU" sz="2400" dirty="0"/>
          </a:p>
        </p:txBody>
      </p:sp>
      <p:pic>
        <p:nvPicPr>
          <p:cNvPr id="2" name="Picture 2" descr="F:\картинки\Sea-Images-Mobile-Compatibl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51" y="1818308"/>
            <a:ext cx="303106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4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12541</TotalTime>
  <Words>14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В отпуск – без долгов!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Коробейникова Евгения Сергеевна</dc:creator>
  <cp:lastModifiedBy>Халяпова Василя Гафиятулловна</cp:lastModifiedBy>
  <cp:revision>626</cp:revision>
  <cp:lastPrinted>2017-05-16T08:40:39Z</cp:lastPrinted>
  <dcterms:created xsi:type="dcterms:W3CDTF">2013-11-13T08:36:35Z</dcterms:created>
  <dcterms:modified xsi:type="dcterms:W3CDTF">2017-06-13T10:56:19Z</dcterms:modified>
</cp:coreProperties>
</file>