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8" r:id="rId2"/>
  </p:sldIdLst>
  <p:sldSz cx="7561263" cy="10693400"/>
  <p:notesSz cx="6718300" cy="986790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6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9"/>
    <a:srgbClr val="336699"/>
    <a:srgbClr val="070C11"/>
    <a:srgbClr val="F8F8F8"/>
    <a:srgbClr val="504F53"/>
    <a:srgbClr val="DDDDDD"/>
    <a:srgbClr val="EEEEEE"/>
    <a:srgbClr val="EAEAEA"/>
    <a:srgbClr val="8D8C90"/>
    <a:srgbClr val="F8A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3096" autoAdjust="0"/>
  </p:normalViewPr>
  <p:slideViewPr>
    <p:cSldViewPr showGuides="1">
      <p:cViewPr varScale="1">
        <p:scale>
          <a:sx n="55" d="100"/>
          <a:sy n="55" d="100"/>
        </p:scale>
        <p:origin x="-2772" y="-78"/>
      </p:cViewPr>
      <p:guideLst>
        <p:guide orient="horz" pos="3369"/>
        <p:guide orient="horz" pos="1578"/>
        <p:guide orient="horz" pos="492"/>
        <p:guide orient="horz" pos="6322"/>
        <p:guide pos="2382"/>
        <p:guide pos="585"/>
        <p:guide pos="1290"/>
        <p:guide pos="4250"/>
        <p:guide pos="4565"/>
        <p:guide pos="4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B9F7C-DFFD-412C-AF38-D605E5DCDD12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1147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05238" y="9372600"/>
            <a:ext cx="291147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70EE1-D24D-4357-99D8-F8BD75F18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3824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1263" cy="493395"/>
          </a:xfrm>
          <a:prstGeom prst="rect">
            <a:avLst/>
          </a:prstGeom>
        </p:spPr>
        <p:txBody>
          <a:bodyPr vert="horz" lIns="91349" tIns="45674" rIns="91349" bIns="4567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82" y="0"/>
            <a:ext cx="2911263" cy="493395"/>
          </a:xfrm>
          <a:prstGeom prst="rect">
            <a:avLst/>
          </a:prstGeom>
        </p:spPr>
        <p:txBody>
          <a:bodyPr vert="horz" lIns="91349" tIns="45674" rIns="91349" bIns="45674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51050" y="741363"/>
            <a:ext cx="2616200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49" tIns="45674" rIns="91349" bIns="4567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0" y="4687253"/>
            <a:ext cx="5374640" cy="4440555"/>
          </a:xfrm>
          <a:prstGeom prst="rect">
            <a:avLst/>
          </a:prstGeom>
        </p:spPr>
        <p:txBody>
          <a:bodyPr vert="horz" lIns="91349" tIns="45674" rIns="91349" bIns="4567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2792"/>
            <a:ext cx="2911263" cy="493395"/>
          </a:xfrm>
          <a:prstGeom prst="rect">
            <a:avLst/>
          </a:prstGeom>
        </p:spPr>
        <p:txBody>
          <a:bodyPr vert="horz" lIns="91349" tIns="45674" rIns="91349" bIns="4567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82" y="9372792"/>
            <a:ext cx="2911263" cy="493395"/>
          </a:xfrm>
          <a:prstGeom prst="rect">
            <a:avLst/>
          </a:prstGeom>
        </p:spPr>
        <p:txBody>
          <a:bodyPr vert="horz" lIns="91349" tIns="45674" rIns="91349" bIns="45674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3203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51050" y="741363"/>
            <a:ext cx="2616200" cy="36988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51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3" y="2228"/>
            <a:ext cx="7560140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67095" y="5244864"/>
            <a:ext cx="6427074" cy="2292150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134190" y="7587098"/>
            <a:ext cx="5292884" cy="2732758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388" y="472787"/>
            <a:ext cx="5842913" cy="100597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3" y="2984"/>
            <a:ext cx="7560141" cy="1068968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6" y="2505531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900796" y="7994441"/>
            <a:ext cx="763749" cy="5876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80245" y="781298"/>
            <a:ext cx="6067196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738"/>
            <a:ext cx="7560141" cy="1068968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6" y="2505531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79658" y="781298"/>
            <a:ext cx="6067782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2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6" y="1578760"/>
            <a:ext cx="6053549" cy="315692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6" y="5347822"/>
            <a:ext cx="6053549" cy="4687764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3" y="2984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5" y="781295"/>
            <a:ext cx="606719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0246" y="2505529"/>
            <a:ext cx="2994045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33440" y="2505529"/>
            <a:ext cx="3014001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4"/>
            <a:ext cx="6502956" cy="172423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4" y="2505529"/>
            <a:ext cx="3038690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0244" y="3391196"/>
            <a:ext cx="3038690" cy="664439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780633" y="2505529"/>
            <a:ext cx="2966808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80633" y="3411812"/>
            <a:ext cx="2966808" cy="662377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3" y="2984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5"/>
            <a:ext cx="650295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773259" y="9156892"/>
            <a:ext cx="469211" cy="1018362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720" y="764070"/>
            <a:ext cx="6072720" cy="173121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4720" y="2495127"/>
            <a:ext cx="6072720" cy="754045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83265" y="9420147"/>
            <a:ext cx="512445" cy="98519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k2.service.nalog.ru/l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1"/>
          <p:cNvSpPr>
            <a:spLocks noGrp="1"/>
          </p:cNvSpPr>
          <p:nvPr>
            <p:ph idx="1"/>
          </p:nvPr>
        </p:nvSpPr>
        <p:spPr>
          <a:xfrm>
            <a:off x="189761" y="3768991"/>
            <a:ext cx="6759222" cy="5957415"/>
          </a:xfrm>
        </p:spPr>
        <p:txBody>
          <a:bodyPr>
            <a:normAutofit fontScale="25000" lnSpcReduction="20000"/>
          </a:bodyPr>
          <a:lstStyle/>
          <a:p>
            <a:pPr algn="just"/>
            <a:endParaRPr lang="ru-RU" sz="7200" dirty="0" smtClean="0"/>
          </a:p>
          <a:p>
            <a:pPr algn="just"/>
            <a:r>
              <a:rPr lang="ru-RU" sz="7200" dirty="0" smtClean="0"/>
              <a:t>	Наступает </a:t>
            </a:r>
            <a:r>
              <a:rPr lang="ru-RU" sz="7200" dirty="0"/>
              <a:t>пора долгожданного отдыха. Только от вас зависит, как вы будете созерцать красоты мира: как </a:t>
            </a:r>
            <a:r>
              <a:rPr lang="ru-RU" sz="7200" dirty="0" smtClean="0"/>
              <a:t>ответственный </a:t>
            </a:r>
            <a:r>
              <a:rPr lang="ru-RU" sz="7200" dirty="0"/>
              <a:t>налогоплательщик -   в  выбранной вами для отдыха  стране, или сэкономив на налогах -  по телевизору, либо Интернету.</a:t>
            </a:r>
          </a:p>
          <a:p>
            <a:pPr algn="just"/>
            <a:r>
              <a:rPr lang="ru-RU" sz="7200" dirty="0" smtClean="0"/>
              <a:t>	Управление </a:t>
            </a:r>
            <a:r>
              <a:rPr lang="ru-RU" sz="7200" dirty="0"/>
              <a:t>Федеральной налоговой службы по Республике Татарстан напоминает, что для граждан, имеющих задолженность перед бюджетом, действует запрет на выезд из страны.</a:t>
            </a:r>
          </a:p>
          <a:p>
            <a:pPr algn="just"/>
            <a:r>
              <a:rPr lang="ru-RU" sz="7200" dirty="0" smtClean="0"/>
              <a:t>	Налоговые </a:t>
            </a:r>
            <a:r>
              <a:rPr lang="ru-RU" sz="7200" dirty="0"/>
              <a:t>органы  </a:t>
            </a:r>
            <a:r>
              <a:rPr lang="ru-RU" sz="7200" dirty="0" smtClean="0"/>
              <a:t>рекоменду</a:t>
            </a:r>
            <a:r>
              <a:rPr lang="ru-RU" sz="7200" dirty="0"/>
              <a:t>ю</a:t>
            </a:r>
            <a:r>
              <a:rPr lang="ru-RU" sz="7200" dirty="0" smtClean="0"/>
              <a:t>т </a:t>
            </a:r>
            <a:r>
              <a:rPr lang="ru-RU" sz="7200" dirty="0"/>
              <a:t>татарстанцам перед отпуском заранее уточнить  и заплатить задолженность по </a:t>
            </a:r>
            <a:r>
              <a:rPr lang="ru-RU" sz="7200" dirty="0" smtClean="0"/>
              <a:t>налогам</a:t>
            </a:r>
            <a:r>
              <a:rPr lang="ru-RU" sz="7200" dirty="0"/>
              <a:t>. Это легко сделать, не выходя из дома, воспользовавшись интерактивным сервисом ФНС России «</a:t>
            </a:r>
            <a:r>
              <a:rPr lang="ru-RU" sz="7200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Личный кабинет налогоплательщика для физических лиц</a:t>
            </a:r>
            <a:r>
              <a:rPr lang="ru-RU" sz="7200" dirty="0">
                <a:solidFill>
                  <a:srgbClr val="0070C0"/>
                </a:solidFill>
              </a:rPr>
              <a:t>». </a:t>
            </a:r>
            <a:r>
              <a:rPr lang="ru-RU" sz="7200" dirty="0"/>
              <a:t>Сервис также поможет  уплатить задолженность в онлайн-режиме через 30 банков-партнеров </a:t>
            </a:r>
            <a:r>
              <a:rPr lang="ru-RU" sz="7200" dirty="0" smtClean="0"/>
              <a:t>или   </a:t>
            </a:r>
            <a:r>
              <a:rPr lang="ru-RU" sz="7200" dirty="0"/>
              <a:t>распечатать квитанции для уплаты через любой банк.</a:t>
            </a:r>
          </a:p>
          <a:p>
            <a:pPr algn="just"/>
            <a:r>
              <a:rPr lang="ru-RU" sz="7200" dirty="0" smtClean="0"/>
              <a:t>	Уважаемые </a:t>
            </a:r>
            <a:r>
              <a:rPr lang="ru-RU" sz="7200" dirty="0"/>
              <a:t>граждане! Не откладывайте </a:t>
            </a:r>
            <a:r>
              <a:rPr lang="ru-RU" sz="7200" dirty="0" smtClean="0"/>
              <a:t>уплату </a:t>
            </a:r>
            <a:r>
              <a:rPr lang="ru-RU" sz="7200" dirty="0"/>
              <a:t>налогов, ведь за каждый  день несвоевременной  уплаты начисляются </a:t>
            </a:r>
            <a:r>
              <a:rPr lang="ru-RU" sz="7200" dirty="0" smtClean="0"/>
              <a:t>пени.</a:t>
            </a:r>
          </a:p>
          <a:p>
            <a:endParaRPr lang="ru-RU" sz="3800" dirty="0" smtClean="0"/>
          </a:p>
          <a:p>
            <a:pPr algn="ctr"/>
            <a:r>
              <a:rPr lang="ru-RU" sz="11200" dirty="0" smtClean="0">
                <a:solidFill>
                  <a:srgbClr val="00B050"/>
                </a:solidFill>
              </a:rPr>
              <a:t>Не </a:t>
            </a:r>
            <a:r>
              <a:rPr lang="ru-RU" sz="11200" dirty="0">
                <a:solidFill>
                  <a:srgbClr val="00B050"/>
                </a:solidFill>
              </a:rPr>
              <a:t>дайте долгам омрачить ваш заслуженный отдых!</a:t>
            </a:r>
          </a:p>
          <a:p>
            <a:pPr marL="1044004" lvl="2" indent="-504063">
              <a:buFont typeface="Arial"/>
              <a:buChar char="•"/>
            </a:pPr>
            <a:endParaRPr lang="ru-RU" b="0" dirty="0" smtClean="0"/>
          </a:p>
          <a:p>
            <a:pPr marL="816295" indent="-504063">
              <a:buFont typeface="Arial"/>
              <a:buChar char="•"/>
            </a:pPr>
            <a:endParaRPr lang="ru-RU" b="0" dirty="0" smtClean="0"/>
          </a:p>
          <a:p>
            <a:pPr marL="816295" indent="-504063">
              <a:buFont typeface="Arial"/>
              <a:buChar char="•"/>
            </a:pPr>
            <a:endParaRPr lang="ru-RU" b="0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1764407" y="2372608"/>
            <a:ext cx="5616625" cy="968277"/>
          </a:xfrm>
        </p:spPr>
        <p:txBody>
          <a:bodyPr>
            <a:noAutofit/>
          </a:bodyPr>
          <a:lstStyle/>
          <a:p>
            <a:pPr algn="r"/>
            <a:r>
              <a:rPr lang="ru-RU" sz="2800" i="1" dirty="0">
                <a:solidFill>
                  <a:srgbClr val="00B050"/>
                </a:solidFill>
              </a:rPr>
              <a:t>В отпуск – без долгов!</a:t>
            </a:r>
            <a:endParaRPr lang="ru-RU" sz="2800" dirty="0">
              <a:solidFill>
                <a:srgbClr val="00B050"/>
              </a:solidFill>
            </a:endParaRPr>
          </a:p>
        </p:txBody>
      </p:sp>
      <p:pic>
        <p:nvPicPr>
          <p:cNvPr id="5" name="Изображение 10" descr="FNS_vizitka_for_rukovodstv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280" y="774386"/>
            <a:ext cx="859817" cy="894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азвание 2"/>
          <p:cNvSpPr txBox="1">
            <a:spLocks/>
          </p:cNvSpPr>
          <p:nvPr/>
        </p:nvSpPr>
        <p:spPr>
          <a:xfrm>
            <a:off x="1764407" y="737503"/>
            <a:ext cx="5315641" cy="968277"/>
          </a:xfrm>
          <a:prstGeom prst="rect">
            <a:avLst/>
          </a:prstGeom>
        </p:spPr>
        <p:txBody>
          <a:bodyPr vert="horz" lIns="104306" tIns="52153" rIns="104306" bIns="52153" rtlCol="0" anchor="ctr"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54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0070C0"/>
                </a:solidFill>
              </a:rPr>
              <a:t>Управление Федеральной налоговой службы по Республике Татарстан </a:t>
            </a:r>
            <a:endParaRPr lang="ru-RU" sz="2400" dirty="0"/>
          </a:p>
        </p:txBody>
      </p:sp>
      <p:pic>
        <p:nvPicPr>
          <p:cNvPr id="2" name="Picture 2" descr="F:\картинки\Sea-Images-Mobile-Compatibl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51" y="1818308"/>
            <a:ext cx="303106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49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12541</TotalTime>
  <Words>14</Words>
  <Application>Microsoft Office PowerPoint</Application>
  <PresentationFormat>Произвольный</PresentationFormat>
  <Paragraphs>11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В отпуск – без долгов!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Коробейникова Евгения Сергеевна</dc:creator>
  <cp:lastModifiedBy>Халяпова Василя Гафиятулловна</cp:lastModifiedBy>
  <cp:revision>626</cp:revision>
  <cp:lastPrinted>2017-05-16T08:40:39Z</cp:lastPrinted>
  <dcterms:created xsi:type="dcterms:W3CDTF">2013-11-13T08:36:35Z</dcterms:created>
  <dcterms:modified xsi:type="dcterms:W3CDTF">2017-06-13T10:56:19Z</dcterms:modified>
</cp:coreProperties>
</file>